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Proxima Nova"/>
      <p:regular r:id="rId22"/>
      <p:bold r:id="rId23"/>
      <p:italic r:id="rId24"/>
      <p:boldItalic r:id="rId25"/>
    </p:embeddedFont>
    <p:embeddedFont>
      <p:font typeface="Roboto"/>
      <p:regular r:id="rId26"/>
      <p:bold r:id="rId27"/>
      <p:italic r:id="rId28"/>
      <p:boldItalic r:id="rId29"/>
    </p:embeddedFont>
    <p:embeddedFont>
      <p:font typeface="Alfa Slab One"/>
      <p:regular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ProximaNova-regular.fntdata"/><Relationship Id="rId21" Type="http://schemas.openxmlformats.org/officeDocument/2006/relationships/slide" Target="slides/slide16.xml"/><Relationship Id="rId24" Type="http://schemas.openxmlformats.org/officeDocument/2006/relationships/font" Target="fonts/ProximaNova-italic.fntdata"/><Relationship Id="rId23" Type="http://schemas.openxmlformats.org/officeDocument/2006/relationships/font" Target="fonts/ProximaNova-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font" Target="fonts/ProximaNova-boldItalic.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AlfaSlabOne-regular.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gif>
</file>

<file path=ppt/media/image12.gif>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8e5bf59776_2_13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8e5bf59776_2_13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8e5bf59776_2_1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8e5bf59776_2_1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8e5bf59776_2_1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8e5bf59776_2_1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Evolution </a:t>
            </a:r>
            <a:r>
              <a:rPr lang="en"/>
              <a:t>Phylogenetic</a:t>
            </a:r>
            <a:r>
              <a:rPr lang="en"/>
              <a:t> tree. Badger eat meat while horned sheep and peccary are herbibors. Mainly for that we have model organism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8e5bf59776_2_13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8e5bf59776_2_13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8e5bf59776_2_13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8e5bf59776_2_13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8e5bf59776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8e5bf59776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8f70fa5a73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8f70fa5a73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8e5bf59776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8e5bf59776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8e5bf59776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8e5bf59776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8e5bf59776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8e5bf59776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8e5bf59776_2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8e5bf59776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8e5bf59776_2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8e5bf59776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rgbClr val="222222"/>
                </a:solidFill>
                <a:highlight>
                  <a:srgbClr val="FFFFFF"/>
                </a:highlight>
                <a:latin typeface="Roboto"/>
                <a:ea typeface="Roboto"/>
                <a:cs typeface="Roboto"/>
                <a:sym typeface="Roboto"/>
              </a:rPr>
              <a:t>Oxidative phosphorylation</a:t>
            </a:r>
            <a:r>
              <a:rPr lang="en" sz="1200">
                <a:solidFill>
                  <a:srgbClr val="222222"/>
                </a:solidFill>
                <a:highlight>
                  <a:srgbClr val="FFFFFF"/>
                </a:highlight>
                <a:latin typeface="Roboto"/>
                <a:ea typeface="Roboto"/>
                <a:cs typeface="Roboto"/>
                <a:sym typeface="Roboto"/>
              </a:rPr>
              <a:t> is the process in which ATP is formed as a result of the transfer of electrons. So </a:t>
            </a:r>
            <a:r>
              <a:rPr lang="en" sz="1200">
                <a:solidFill>
                  <a:srgbClr val="222222"/>
                </a:solidFill>
                <a:highlight>
                  <a:srgbClr val="FFFFFF"/>
                </a:highlight>
                <a:latin typeface="Roboto"/>
                <a:ea typeface="Roboto"/>
                <a:cs typeface="Roboto"/>
                <a:sym typeface="Roboto"/>
              </a:rPr>
              <a:t>basically</a:t>
            </a:r>
            <a:r>
              <a:rPr lang="en" sz="1200">
                <a:solidFill>
                  <a:srgbClr val="222222"/>
                </a:solidFill>
                <a:highlight>
                  <a:srgbClr val="FFFFFF"/>
                </a:highlight>
                <a:latin typeface="Roboto"/>
                <a:ea typeface="Roboto"/>
                <a:cs typeface="Roboto"/>
                <a:sym typeface="Roboto"/>
              </a:rPr>
              <a:t> the gene helps the cell make energy.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8f70fa5a73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8f70fa5a73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8e5bf59776_2_1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8e5bf59776_2_13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8e5bf59776_2_1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8e5bf59776_2_1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cap="flat" cmpd="sng" w="76200">
            <a:solidFill>
              <a:schemeClr val="dk1"/>
            </a:solidFill>
            <a:prstDash val="solid"/>
            <a:round/>
            <a:headEnd len="sm" w="sm" type="none"/>
            <a:tailEnd len="sm" w="sm" type="none"/>
          </a:ln>
        </p:spPr>
      </p:cxnSp>
      <p:sp>
        <p:nvSpPr>
          <p:cNvPr id="11" name="Google Shape;11;p2"/>
          <p:cNvSpPr txBox="1"/>
          <p:nvPr>
            <p:ph type="ctrTitle"/>
          </p:nvPr>
        </p:nvSpPr>
        <p:spPr>
          <a:xfrm>
            <a:off x="311700" y="595975"/>
            <a:ext cx="8520600" cy="19578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2" name="Google Shape;12;p2"/>
          <p:cNvSpPr txBox="1"/>
          <p:nvPr>
            <p:ph idx="1" type="subTitle"/>
          </p:nvPr>
        </p:nvSpPr>
        <p:spPr>
          <a:xfrm>
            <a:off x="311700" y="3165823"/>
            <a:ext cx="8520600" cy="733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67925"/>
            <a:ext cx="8520600" cy="19800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p:nvPr>
            <p:ph idx="1" type="body"/>
          </p:nvPr>
        </p:nvSpPr>
        <p:spPr>
          <a:xfrm>
            <a:off x="311700" y="3224250"/>
            <a:ext cx="8520600" cy="10716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311700" y="2480550"/>
            <a:ext cx="8114400" cy="24459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9" name="Google Shape;19;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3" name="Google Shape;23;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1" name="Google Shape;31;p7"/>
          <p:cNvSpPr txBox="1"/>
          <p:nvPr>
            <p:ph idx="1" type="body"/>
          </p:nvPr>
        </p:nvSpPr>
        <p:spPr>
          <a:xfrm>
            <a:off x="311700" y="1490875"/>
            <a:ext cx="2808000" cy="30780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838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39" name="Google Shape;39;p9"/>
          <p:cNvSpPr txBox="1"/>
          <p:nvPr>
            <p:ph type="title"/>
          </p:nvPr>
        </p:nvSpPr>
        <p:spPr>
          <a:xfrm>
            <a:off x="265500" y="1375599"/>
            <a:ext cx="4045200" cy="1551900"/>
          </a:xfrm>
          <a:prstGeom prst="rect">
            <a:avLst/>
          </a:prstGeom>
        </p:spPr>
        <p:txBody>
          <a:bodyPr anchorCtr="0" anchor="b" bIns="91425" lIns="91425" spcFirstLastPara="1" rIns="91425" wrap="square" tIns="91425">
            <a:no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40" name="Google Shape;40;p9"/>
          <p:cNvSpPr txBox="1"/>
          <p:nvPr>
            <p:ph idx="1" type="subTitle"/>
          </p:nvPr>
        </p:nvSpPr>
        <p:spPr>
          <a:xfrm>
            <a:off x="265500" y="2981125"/>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372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ame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indent="-317500" lvl="1" marL="914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indent="-317500" lvl="2" marL="1371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indent="-317500" lvl="3" marL="18288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indent="-317500" lvl="4" marL="22860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indent="-317500" lvl="5" marL="27432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indent="-317500" lvl="6" marL="32004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indent="-317500" lvl="7" marL="3657600">
              <a:lnSpc>
                <a:spcPct val="115000"/>
              </a:lnSpc>
              <a:spcBef>
                <a:spcPts val="160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indent="-317500" lvl="8" marL="4114800">
              <a:lnSpc>
                <a:spcPct val="115000"/>
              </a:lnSpc>
              <a:spcBef>
                <a:spcPts val="1600"/>
              </a:spcBef>
              <a:spcAft>
                <a:spcPts val="160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7.png"/><Relationship Id="rId5"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gif"/><Relationship Id="rId4" Type="http://schemas.openxmlformats.org/officeDocument/2006/relationships/image" Target="../media/image9.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6.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1.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55" name="Shape 55"/>
        <p:cNvGrpSpPr/>
        <p:nvPr/>
      </p:nvGrpSpPr>
      <p:grpSpPr>
        <a:xfrm>
          <a:off x="0" y="0"/>
          <a:ext cx="0" cy="0"/>
          <a:chOff x="0" y="0"/>
          <a:chExt cx="0" cy="0"/>
        </a:xfrm>
      </p:grpSpPr>
      <p:sp>
        <p:nvSpPr>
          <p:cNvPr id="56" name="Google Shape;56;p13"/>
          <p:cNvSpPr txBox="1"/>
          <p:nvPr>
            <p:ph type="ctrTitle"/>
          </p:nvPr>
        </p:nvSpPr>
        <p:spPr>
          <a:xfrm>
            <a:off x="311700" y="595975"/>
            <a:ext cx="8520600" cy="1957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The </a:t>
            </a:r>
            <a:r>
              <a:rPr lang="en"/>
              <a:t>Bighorn</a:t>
            </a:r>
            <a:r>
              <a:rPr lang="en"/>
              <a:t> Sheep, Peccary and Badger.</a:t>
            </a:r>
            <a:endParaRPr/>
          </a:p>
        </p:txBody>
      </p:sp>
      <p:sp>
        <p:nvSpPr>
          <p:cNvPr id="57" name="Google Shape;57;p13"/>
          <p:cNvSpPr txBox="1"/>
          <p:nvPr>
            <p:ph idx="1" type="subTitle"/>
          </p:nvPr>
        </p:nvSpPr>
        <p:spPr>
          <a:xfrm>
            <a:off x="311700" y="3165823"/>
            <a:ext cx="8520600" cy="73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Group 5: Florianny, Lin, Zeida, Maria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33" name="Shape 133"/>
        <p:cNvGrpSpPr/>
        <p:nvPr/>
      </p:nvGrpSpPr>
      <p:grpSpPr>
        <a:xfrm>
          <a:off x="0" y="0"/>
          <a:ext cx="0" cy="0"/>
          <a:chOff x="0" y="0"/>
          <a:chExt cx="0" cy="0"/>
        </a:xfrm>
      </p:grpSpPr>
      <p:sp>
        <p:nvSpPr>
          <p:cNvPr id="134" name="Google Shape;134;p2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 </a:t>
            </a:r>
            <a:endParaRPr/>
          </a:p>
        </p:txBody>
      </p:sp>
      <p:sp>
        <p:nvSpPr>
          <p:cNvPr id="135" name="Google Shape;135;p22"/>
          <p:cNvSpPr txBox="1"/>
          <p:nvPr/>
        </p:nvSpPr>
        <p:spPr>
          <a:xfrm>
            <a:off x="311700" y="3630375"/>
            <a:ext cx="7347000" cy="8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136" name="Google Shape;136;p22"/>
          <p:cNvSpPr txBox="1"/>
          <p:nvPr/>
        </p:nvSpPr>
        <p:spPr>
          <a:xfrm>
            <a:off x="311700" y="3429875"/>
            <a:ext cx="7982700" cy="11886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Proxima Nova"/>
              <a:buChar char="●"/>
            </a:pPr>
            <a:r>
              <a:rPr lang="en" sz="1500">
                <a:latin typeface="Proxima Nova"/>
                <a:ea typeface="Proxima Nova"/>
                <a:cs typeface="Proxima Nova"/>
                <a:sym typeface="Proxima Nova"/>
              </a:rPr>
              <a:t>plt.pie- specifications for pie chart, it allows the data, labels, slices, and percentages to be shown</a:t>
            </a:r>
            <a:endParaRPr sz="1500">
              <a:latin typeface="Proxima Nova"/>
              <a:ea typeface="Proxima Nova"/>
              <a:cs typeface="Proxima Nova"/>
              <a:sym typeface="Proxima Nova"/>
            </a:endParaRPr>
          </a:p>
          <a:p>
            <a:pPr indent="-323850" lvl="0" marL="457200" rtl="0" algn="l">
              <a:spcBef>
                <a:spcPts val="0"/>
              </a:spcBef>
              <a:spcAft>
                <a:spcPts val="0"/>
              </a:spcAft>
              <a:buSzPts val="1500"/>
              <a:buFont typeface="Proxima Nova"/>
              <a:buChar char="●"/>
            </a:pPr>
            <a:r>
              <a:rPr lang="en" sz="1500">
                <a:latin typeface="Proxima Nova"/>
                <a:ea typeface="Proxima Nova"/>
                <a:cs typeface="Proxima Nova"/>
                <a:sym typeface="Proxima Nova"/>
              </a:rPr>
              <a:t>p</a:t>
            </a:r>
            <a:r>
              <a:rPr lang="en" sz="1500">
                <a:latin typeface="Proxima Nova"/>
                <a:ea typeface="Proxima Nova"/>
                <a:cs typeface="Proxima Nova"/>
                <a:sym typeface="Proxima Nova"/>
              </a:rPr>
              <a:t>lt.title- creates the title</a:t>
            </a:r>
            <a:endParaRPr sz="1500">
              <a:latin typeface="Proxima Nova"/>
              <a:ea typeface="Proxima Nova"/>
              <a:cs typeface="Proxima Nova"/>
              <a:sym typeface="Proxima Nova"/>
            </a:endParaRPr>
          </a:p>
          <a:p>
            <a:pPr indent="-323850" lvl="0" marL="457200" rtl="0" algn="l">
              <a:spcBef>
                <a:spcPts val="0"/>
              </a:spcBef>
              <a:spcAft>
                <a:spcPts val="0"/>
              </a:spcAft>
              <a:buSzPts val="1500"/>
              <a:buFont typeface="Proxima Nova"/>
              <a:buChar char="●"/>
            </a:pPr>
            <a:r>
              <a:rPr lang="en" sz="1500">
                <a:latin typeface="Proxima Nova"/>
                <a:ea typeface="Proxima Nova"/>
                <a:cs typeface="Proxima Nova"/>
                <a:sym typeface="Proxima Nova"/>
              </a:rPr>
              <a:t>p</a:t>
            </a:r>
            <a:r>
              <a:rPr lang="en" sz="1500">
                <a:latin typeface="Proxima Nova"/>
                <a:ea typeface="Proxima Nova"/>
                <a:cs typeface="Proxima Nova"/>
                <a:sym typeface="Proxima Nova"/>
              </a:rPr>
              <a:t>lt.show- makes sure the chart is shown without any extra text</a:t>
            </a:r>
            <a:endParaRPr sz="1500">
              <a:latin typeface="Proxima Nova"/>
              <a:ea typeface="Proxima Nova"/>
              <a:cs typeface="Proxima Nova"/>
              <a:sym typeface="Proxima Nova"/>
            </a:endParaRPr>
          </a:p>
        </p:txBody>
      </p:sp>
      <p:sp>
        <p:nvSpPr>
          <p:cNvPr id="137" name="Google Shape;137;p22"/>
          <p:cNvSpPr txBox="1"/>
          <p:nvPr/>
        </p:nvSpPr>
        <p:spPr>
          <a:xfrm>
            <a:off x="537825" y="4618475"/>
            <a:ext cx="311400" cy="35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latin typeface="Proxima Nova"/>
                <a:ea typeface="Proxima Nova"/>
                <a:cs typeface="Proxima Nova"/>
                <a:sym typeface="Proxima Nova"/>
              </a:rPr>
              <a:t>L</a:t>
            </a:r>
            <a:endParaRPr>
              <a:solidFill>
                <a:srgbClr val="666666"/>
              </a:solidFill>
              <a:latin typeface="Proxima Nova"/>
              <a:ea typeface="Proxima Nova"/>
              <a:cs typeface="Proxima Nova"/>
              <a:sym typeface="Proxima Nova"/>
            </a:endParaRPr>
          </a:p>
        </p:txBody>
      </p:sp>
      <p:sp>
        <p:nvSpPr>
          <p:cNvPr id="138" name="Google Shape;138;p22"/>
          <p:cNvSpPr txBox="1"/>
          <p:nvPr/>
        </p:nvSpPr>
        <p:spPr>
          <a:xfrm>
            <a:off x="6956850" y="1332975"/>
            <a:ext cx="629100" cy="44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highlight>
                <a:srgbClr val="FFFFFF"/>
              </a:highlight>
              <a:latin typeface="Proxima Nova"/>
              <a:ea typeface="Proxima Nova"/>
              <a:cs typeface="Proxima Nova"/>
              <a:sym typeface="Proxima Nova"/>
            </a:endParaRPr>
          </a:p>
        </p:txBody>
      </p:sp>
      <p:pic>
        <p:nvPicPr>
          <p:cNvPr id="139" name="Google Shape;139;p22"/>
          <p:cNvPicPr preferRelativeResize="0"/>
          <p:nvPr/>
        </p:nvPicPr>
        <p:blipFill>
          <a:blip r:embed="rId3">
            <a:alphaModFix/>
          </a:blip>
          <a:stretch>
            <a:fillRect/>
          </a:stretch>
        </p:blipFill>
        <p:spPr>
          <a:xfrm>
            <a:off x="311700" y="1083775"/>
            <a:ext cx="7586325" cy="2148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43" name="Shape 143"/>
        <p:cNvGrpSpPr/>
        <p:nvPr/>
      </p:nvGrpSpPr>
      <p:grpSpPr>
        <a:xfrm>
          <a:off x="0" y="0"/>
          <a:ext cx="0" cy="0"/>
          <a:chOff x="0" y="0"/>
          <a:chExt cx="0" cy="0"/>
        </a:xfrm>
      </p:grpSpPr>
      <p:sp>
        <p:nvSpPr>
          <p:cNvPr id="144" name="Google Shape;144;p23"/>
          <p:cNvSpPr txBox="1"/>
          <p:nvPr>
            <p:ph type="title"/>
          </p:nvPr>
        </p:nvSpPr>
        <p:spPr>
          <a:xfrm>
            <a:off x="0" y="3504788"/>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900"/>
              <a:t>Visualizations</a:t>
            </a:r>
            <a:endParaRPr sz="2900"/>
          </a:p>
        </p:txBody>
      </p:sp>
      <p:pic>
        <p:nvPicPr>
          <p:cNvPr id="145" name="Google Shape;145;p23"/>
          <p:cNvPicPr preferRelativeResize="0"/>
          <p:nvPr/>
        </p:nvPicPr>
        <p:blipFill>
          <a:blip r:embed="rId3">
            <a:alphaModFix/>
          </a:blip>
          <a:stretch>
            <a:fillRect/>
          </a:stretch>
        </p:blipFill>
        <p:spPr>
          <a:xfrm>
            <a:off x="0" y="0"/>
            <a:ext cx="3821382" cy="3004425"/>
          </a:xfrm>
          <a:prstGeom prst="rect">
            <a:avLst/>
          </a:prstGeom>
          <a:noFill/>
          <a:ln>
            <a:noFill/>
          </a:ln>
        </p:spPr>
      </p:pic>
      <p:pic>
        <p:nvPicPr>
          <p:cNvPr id="146" name="Google Shape;146;p23"/>
          <p:cNvPicPr preferRelativeResize="0"/>
          <p:nvPr/>
        </p:nvPicPr>
        <p:blipFill>
          <a:blip r:embed="rId4">
            <a:alphaModFix/>
          </a:blip>
          <a:stretch>
            <a:fillRect/>
          </a:stretch>
        </p:blipFill>
        <p:spPr>
          <a:xfrm>
            <a:off x="5625221" y="0"/>
            <a:ext cx="3518779" cy="3004425"/>
          </a:xfrm>
          <a:prstGeom prst="rect">
            <a:avLst/>
          </a:prstGeom>
          <a:noFill/>
          <a:ln>
            <a:noFill/>
          </a:ln>
        </p:spPr>
      </p:pic>
      <p:pic>
        <p:nvPicPr>
          <p:cNvPr id="147" name="Google Shape;147;p23"/>
          <p:cNvPicPr preferRelativeResize="0"/>
          <p:nvPr/>
        </p:nvPicPr>
        <p:blipFill>
          <a:blip r:embed="rId5">
            <a:alphaModFix/>
          </a:blip>
          <a:stretch>
            <a:fillRect/>
          </a:stretch>
        </p:blipFill>
        <p:spPr>
          <a:xfrm>
            <a:off x="2930050" y="2504775"/>
            <a:ext cx="3646175" cy="26304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51" name="Shape 151"/>
        <p:cNvGrpSpPr/>
        <p:nvPr/>
      </p:nvGrpSpPr>
      <p:grpSpPr>
        <a:xfrm>
          <a:off x="0" y="0"/>
          <a:ext cx="0" cy="0"/>
          <a:chOff x="0" y="0"/>
          <a:chExt cx="0" cy="0"/>
        </a:xfrm>
      </p:grpSpPr>
      <p:sp>
        <p:nvSpPr>
          <p:cNvPr id="152" name="Google Shape;152;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153" name="Google Shape;153;p24"/>
          <p:cNvSpPr txBox="1"/>
          <p:nvPr>
            <p:ph idx="1" type="body"/>
          </p:nvPr>
        </p:nvSpPr>
        <p:spPr>
          <a:xfrm>
            <a:off x="208250" y="1152475"/>
            <a:ext cx="8624100" cy="38802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Clr>
                <a:srgbClr val="000000"/>
              </a:buClr>
              <a:buSzPts val="1800"/>
              <a:buChar char="●"/>
            </a:pPr>
            <a:r>
              <a:rPr lang="en">
                <a:solidFill>
                  <a:srgbClr val="000000"/>
                </a:solidFill>
              </a:rPr>
              <a:t> </a:t>
            </a:r>
            <a:r>
              <a:rPr lang="en" sz="2100">
                <a:solidFill>
                  <a:srgbClr val="000000"/>
                </a:solidFill>
              </a:rPr>
              <a:t>As a whole the animals had more differences than similarity. </a:t>
            </a:r>
            <a:endParaRPr sz="2100">
              <a:solidFill>
                <a:srgbClr val="000000"/>
              </a:solidFill>
            </a:endParaRPr>
          </a:p>
          <a:p>
            <a:pPr indent="-361950" lvl="0" marL="457200" rtl="0" algn="l">
              <a:spcBef>
                <a:spcPts val="0"/>
              </a:spcBef>
              <a:spcAft>
                <a:spcPts val="0"/>
              </a:spcAft>
              <a:buClr>
                <a:srgbClr val="000000"/>
              </a:buClr>
              <a:buSzPts val="2100"/>
              <a:buChar char="●"/>
            </a:pPr>
            <a:r>
              <a:rPr lang="en" sz="2100">
                <a:solidFill>
                  <a:srgbClr val="000000"/>
                </a:solidFill>
              </a:rPr>
              <a:t>Hypothesis was correct</a:t>
            </a:r>
            <a:endParaRPr sz="2100">
              <a:solidFill>
                <a:srgbClr val="000000"/>
              </a:solidFill>
            </a:endParaRPr>
          </a:p>
          <a:p>
            <a:pPr indent="-361950" lvl="0" marL="457200" rtl="0" algn="l">
              <a:spcBef>
                <a:spcPts val="0"/>
              </a:spcBef>
              <a:spcAft>
                <a:spcPts val="0"/>
              </a:spcAft>
              <a:buClr>
                <a:srgbClr val="000000"/>
              </a:buClr>
              <a:buSzPts val="2100"/>
              <a:buChar char="●"/>
            </a:pPr>
            <a:r>
              <a:rPr lang="en" sz="2100">
                <a:solidFill>
                  <a:srgbClr val="000000"/>
                </a:solidFill>
              </a:rPr>
              <a:t>Horned </a:t>
            </a:r>
            <a:r>
              <a:rPr lang="en" sz="2100">
                <a:solidFill>
                  <a:srgbClr val="000000"/>
                </a:solidFill>
              </a:rPr>
              <a:t>sheep</a:t>
            </a:r>
            <a:r>
              <a:rPr lang="en" sz="2100">
                <a:solidFill>
                  <a:srgbClr val="000000"/>
                </a:solidFill>
              </a:rPr>
              <a:t> and badger were the least </a:t>
            </a:r>
            <a:r>
              <a:rPr lang="en" sz="2100">
                <a:solidFill>
                  <a:srgbClr val="000000"/>
                </a:solidFill>
              </a:rPr>
              <a:t>similar</a:t>
            </a:r>
            <a:r>
              <a:rPr lang="en" sz="2100">
                <a:solidFill>
                  <a:srgbClr val="000000"/>
                </a:solidFill>
              </a:rPr>
              <a:t>. </a:t>
            </a:r>
            <a:endParaRPr sz="2100">
              <a:solidFill>
                <a:srgbClr val="000000"/>
              </a:solidFill>
            </a:endParaRPr>
          </a:p>
          <a:p>
            <a:pPr indent="0" lvl="0" marL="457200" rtl="0" algn="l">
              <a:spcBef>
                <a:spcPts val="1600"/>
              </a:spcBef>
              <a:spcAft>
                <a:spcPts val="0"/>
              </a:spcAft>
              <a:buNone/>
            </a:pPr>
            <a:r>
              <a:t/>
            </a:r>
            <a:endParaRPr sz="2100">
              <a:solidFill>
                <a:srgbClr val="000000"/>
              </a:solidFill>
            </a:endParaRPr>
          </a:p>
          <a:p>
            <a:pPr indent="0" lvl="0" marL="0" rtl="0" algn="l">
              <a:spcBef>
                <a:spcPts val="1600"/>
              </a:spcBef>
              <a:spcAft>
                <a:spcPts val="0"/>
              </a:spcAft>
              <a:buNone/>
            </a:pPr>
            <a:r>
              <a:rPr b="1" lang="en" sz="2100">
                <a:solidFill>
                  <a:srgbClr val="000000"/>
                </a:solidFill>
              </a:rPr>
              <a:t>Why compare homologies? </a:t>
            </a:r>
            <a:endParaRPr b="1" sz="2100">
              <a:solidFill>
                <a:srgbClr val="000000"/>
              </a:solidFill>
            </a:endParaRPr>
          </a:p>
          <a:p>
            <a:pPr indent="-361950" lvl="0" marL="457200" rtl="0" algn="l">
              <a:spcBef>
                <a:spcPts val="1600"/>
              </a:spcBef>
              <a:spcAft>
                <a:spcPts val="0"/>
              </a:spcAft>
              <a:buClr>
                <a:srgbClr val="000000"/>
              </a:buClr>
              <a:buSzPts val="2100"/>
              <a:buChar char="●"/>
            </a:pPr>
            <a:r>
              <a:rPr lang="en" sz="2100">
                <a:solidFill>
                  <a:srgbClr val="000000"/>
                </a:solidFill>
              </a:rPr>
              <a:t>Understand evolution and origins </a:t>
            </a:r>
            <a:endParaRPr sz="2100">
              <a:solidFill>
                <a:srgbClr val="000000"/>
              </a:solidFill>
            </a:endParaRPr>
          </a:p>
          <a:p>
            <a:pPr indent="-361950" lvl="0" marL="457200" rtl="0" algn="l">
              <a:spcBef>
                <a:spcPts val="0"/>
              </a:spcBef>
              <a:spcAft>
                <a:spcPts val="0"/>
              </a:spcAft>
              <a:buClr>
                <a:srgbClr val="000000"/>
              </a:buClr>
              <a:buSzPts val="2100"/>
              <a:buChar char="●"/>
            </a:pPr>
            <a:r>
              <a:rPr lang="en" sz="2100">
                <a:solidFill>
                  <a:srgbClr val="000000"/>
                </a:solidFill>
              </a:rPr>
              <a:t> Find ways to understand </a:t>
            </a:r>
            <a:r>
              <a:rPr lang="en" sz="2100">
                <a:solidFill>
                  <a:srgbClr val="000000"/>
                </a:solidFill>
              </a:rPr>
              <a:t>diseases</a:t>
            </a:r>
            <a:r>
              <a:rPr lang="en" sz="2100">
                <a:solidFill>
                  <a:srgbClr val="000000"/>
                </a:solidFill>
              </a:rPr>
              <a:t> and functions</a:t>
            </a:r>
            <a:endParaRPr sz="2100">
              <a:solidFill>
                <a:srgbClr val="000000"/>
              </a:solidFill>
            </a:endParaRPr>
          </a:p>
          <a:p>
            <a:pPr indent="0" lvl="0" marL="457200" rtl="0" algn="l">
              <a:spcBef>
                <a:spcPts val="1600"/>
              </a:spcBef>
              <a:spcAft>
                <a:spcPts val="1600"/>
              </a:spcAft>
              <a:buNone/>
            </a:pPr>
            <a:r>
              <a:rPr lang="en"/>
              <a:t>                                                                                                                                     F</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57" name="Shape 157"/>
        <p:cNvGrpSpPr/>
        <p:nvPr/>
      </p:nvGrpSpPr>
      <p:grpSpPr>
        <a:xfrm>
          <a:off x="0" y="0"/>
          <a:ext cx="0" cy="0"/>
          <a:chOff x="0" y="0"/>
          <a:chExt cx="0" cy="0"/>
        </a:xfrm>
      </p:grpSpPr>
      <p:sp>
        <p:nvSpPr>
          <p:cNvPr id="158" name="Google Shape;158;p2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                              Solutions</a:t>
            </a:r>
            <a:endParaRPr/>
          </a:p>
        </p:txBody>
      </p:sp>
      <p:sp>
        <p:nvSpPr>
          <p:cNvPr id="159" name="Google Shape;159;p25"/>
          <p:cNvSpPr txBox="1"/>
          <p:nvPr>
            <p:ph idx="1" type="body"/>
          </p:nvPr>
        </p:nvSpPr>
        <p:spPr>
          <a:xfrm>
            <a:off x="311700" y="1152475"/>
            <a:ext cx="3999900" cy="3868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lang="en">
                <a:solidFill>
                  <a:srgbClr val="000000"/>
                </a:solidFill>
              </a:rPr>
              <a:t>The first issue we had was that, we were unsure on how to use Blast. We didn’t know what we needed to put in</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We didn’t know what kind of graph we should do, we first decided on on doing a bar graph but then changed it to a pie chart.</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Another issue we had was, we ended up </a:t>
            </a:r>
            <a:r>
              <a:rPr lang="en">
                <a:solidFill>
                  <a:srgbClr val="000000"/>
                </a:solidFill>
              </a:rPr>
              <a:t>enumerating the longer list instead of the shorter list.</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Lastly, when creating the pie graphs, we set the sizes to [total # of genes, similarities]. This resulted in different percents than we had calculated. </a:t>
            </a:r>
            <a:endParaRPr>
              <a:solidFill>
                <a:srgbClr val="000000"/>
              </a:solidFill>
            </a:endParaRPr>
          </a:p>
          <a:p>
            <a:pPr indent="0" lvl="0" marL="457200" rtl="0" algn="l">
              <a:spcBef>
                <a:spcPts val="1600"/>
              </a:spcBef>
              <a:spcAft>
                <a:spcPts val="1600"/>
              </a:spcAft>
              <a:buNone/>
            </a:pPr>
            <a:r>
              <a:t/>
            </a:r>
            <a:endParaRPr>
              <a:solidFill>
                <a:srgbClr val="000000"/>
              </a:solidFill>
            </a:endParaRPr>
          </a:p>
        </p:txBody>
      </p:sp>
      <p:sp>
        <p:nvSpPr>
          <p:cNvPr id="160" name="Google Shape;160;p2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Clr>
                <a:srgbClr val="000000"/>
              </a:buClr>
              <a:buSzPts val="1400"/>
              <a:buChar char="●"/>
            </a:pPr>
            <a:r>
              <a:rPr lang="en">
                <a:solidFill>
                  <a:srgbClr val="000000"/>
                </a:solidFill>
              </a:rPr>
              <a:t>We asked for help from Carol so that way we could understand how to us it. </a:t>
            </a:r>
            <a:endParaRPr>
              <a:solidFill>
                <a:srgbClr val="000000"/>
              </a:solidFill>
            </a:endParaRPr>
          </a:p>
          <a:p>
            <a:pPr indent="-317500" lvl="1" marL="914400" rtl="0" algn="l">
              <a:spcBef>
                <a:spcPts val="0"/>
              </a:spcBef>
              <a:spcAft>
                <a:spcPts val="0"/>
              </a:spcAft>
              <a:buClr>
                <a:srgbClr val="000000"/>
              </a:buClr>
              <a:buSzPts val="1400"/>
              <a:buChar char="○"/>
            </a:pPr>
            <a:r>
              <a:rPr lang="en" sz="1400">
                <a:solidFill>
                  <a:srgbClr val="000000"/>
                </a:solidFill>
              </a:rPr>
              <a:t>She also mentioned to us how a pie chart would be better than using a bar graph to show our data.</a:t>
            </a:r>
            <a:endParaRPr sz="1400">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 We went through the code and realized that we needed to use a shorter list.</a:t>
            </a:r>
            <a:endParaRPr>
              <a:solidFill>
                <a:srgbClr val="000000"/>
              </a:solidFill>
            </a:endParaRPr>
          </a:p>
          <a:p>
            <a:pPr indent="-317500" lvl="0" marL="457200" rtl="0" algn="l">
              <a:spcBef>
                <a:spcPts val="0"/>
              </a:spcBef>
              <a:spcAft>
                <a:spcPts val="0"/>
              </a:spcAft>
              <a:buClr>
                <a:srgbClr val="000000"/>
              </a:buClr>
              <a:buSzPts val="1400"/>
              <a:buChar char="●"/>
            </a:pPr>
            <a:r>
              <a:rPr lang="en">
                <a:solidFill>
                  <a:srgbClr val="000000"/>
                </a:solidFill>
              </a:rPr>
              <a:t>To fix this, we subtracted the total # of genes with the # of similarities so that both numbers would add up to the total. </a:t>
            </a:r>
            <a:endParaRPr>
              <a:solidFill>
                <a:srgbClr val="000000"/>
              </a:solidFill>
            </a:endParaRPr>
          </a:p>
        </p:txBody>
      </p:sp>
      <p:sp>
        <p:nvSpPr>
          <p:cNvPr id="161" name="Google Shape;161;p25"/>
          <p:cNvSpPr txBox="1"/>
          <p:nvPr/>
        </p:nvSpPr>
        <p:spPr>
          <a:xfrm>
            <a:off x="185200" y="1295975"/>
            <a:ext cx="283800" cy="2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Z</a:t>
            </a:r>
            <a:endParaRPr>
              <a:latin typeface="Proxima Nova"/>
              <a:ea typeface="Proxima Nova"/>
              <a:cs typeface="Proxima Nova"/>
              <a:sym typeface="Proxima Nova"/>
            </a:endParaRPr>
          </a:p>
        </p:txBody>
      </p:sp>
      <p:sp>
        <p:nvSpPr>
          <p:cNvPr id="162" name="Google Shape;162;p25"/>
          <p:cNvSpPr txBox="1"/>
          <p:nvPr/>
        </p:nvSpPr>
        <p:spPr>
          <a:xfrm>
            <a:off x="160525" y="3035150"/>
            <a:ext cx="320700" cy="29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M</a:t>
            </a:r>
            <a:endParaRPr>
              <a:latin typeface="Proxima Nova"/>
              <a:ea typeface="Proxima Nova"/>
              <a:cs typeface="Proxima Nova"/>
              <a:sym typeface="Proxima Nov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66" name="Shape 166"/>
        <p:cNvGrpSpPr/>
        <p:nvPr/>
      </p:nvGrpSpPr>
      <p:grpSpPr>
        <a:xfrm>
          <a:off x="0" y="0"/>
          <a:ext cx="0" cy="0"/>
          <a:chOff x="0" y="0"/>
          <a:chExt cx="0" cy="0"/>
        </a:xfrm>
      </p:grpSpPr>
      <p:sp>
        <p:nvSpPr>
          <p:cNvPr id="167" name="Google Shape;167;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steps</a:t>
            </a:r>
            <a:endParaRPr/>
          </a:p>
        </p:txBody>
      </p:sp>
      <p:sp>
        <p:nvSpPr>
          <p:cNvPr id="168" name="Google Shape;168;p2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rgbClr val="434343"/>
              </a:buClr>
              <a:buSzPts val="2200"/>
              <a:buChar char="●"/>
            </a:pPr>
            <a:r>
              <a:rPr lang="en" sz="2200">
                <a:solidFill>
                  <a:srgbClr val="434343"/>
                </a:solidFill>
              </a:rPr>
              <a:t>Assign each animal a different color to make our graphs clearer and </a:t>
            </a:r>
            <a:r>
              <a:rPr lang="en" sz="2200">
                <a:solidFill>
                  <a:srgbClr val="434343"/>
                </a:solidFill>
              </a:rPr>
              <a:t>easier</a:t>
            </a:r>
            <a:r>
              <a:rPr lang="en" sz="2200">
                <a:solidFill>
                  <a:srgbClr val="434343"/>
                </a:solidFill>
              </a:rPr>
              <a:t> to read.  </a:t>
            </a:r>
            <a:endParaRPr sz="2200">
              <a:solidFill>
                <a:srgbClr val="434343"/>
              </a:solidFill>
            </a:endParaRPr>
          </a:p>
          <a:p>
            <a:pPr indent="-368300" lvl="0" marL="457200" rtl="0" algn="l">
              <a:spcBef>
                <a:spcPts val="0"/>
              </a:spcBef>
              <a:spcAft>
                <a:spcPts val="0"/>
              </a:spcAft>
              <a:buClr>
                <a:srgbClr val="434343"/>
              </a:buClr>
              <a:buSzPts val="2200"/>
              <a:buChar char="●"/>
            </a:pPr>
            <a:r>
              <a:rPr lang="en" sz="2200">
                <a:solidFill>
                  <a:srgbClr val="434343"/>
                </a:solidFill>
              </a:rPr>
              <a:t>Compare similarities between RNA as well as DNA. </a:t>
            </a:r>
            <a:endParaRPr sz="2200">
              <a:solidFill>
                <a:srgbClr val="434343"/>
              </a:solidFill>
            </a:endParaRPr>
          </a:p>
          <a:p>
            <a:pPr indent="-368300" lvl="0" marL="457200" rtl="0" algn="l">
              <a:spcBef>
                <a:spcPts val="0"/>
              </a:spcBef>
              <a:spcAft>
                <a:spcPts val="0"/>
              </a:spcAft>
              <a:buClr>
                <a:srgbClr val="434343"/>
              </a:buClr>
              <a:buSzPts val="2200"/>
              <a:buChar char="●"/>
            </a:pPr>
            <a:r>
              <a:rPr lang="en" sz="2200">
                <a:solidFill>
                  <a:srgbClr val="434343"/>
                </a:solidFill>
              </a:rPr>
              <a:t>Using matplotlib, we could create additional graphs such as histograms and bar charts. </a:t>
            </a:r>
            <a:endParaRPr sz="2200">
              <a:solidFill>
                <a:srgbClr val="434343"/>
              </a:solidFill>
            </a:endParaRPr>
          </a:p>
          <a:p>
            <a:pPr indent="-368300" lvl="0" marL="457200" rtl="0" algn="l">
              <a:spcBef>
                <a:spcPts val="0"/>
              </a:spcBef>
              <a:spcAft>
                <a:spcPts val="0"/>
              </a:spcAft>
              <a:buClr>
                <a:srgbClr val="434343"/>
              </a:buClr>
              <a:buSzPts val="2200"/>
              <a:buChar char="●"/>
            </a:pPr>
            <a:r>
              <a:rPr lang="en" sz="2200">
                <a:solidFill>
                  <a:srgbClr val="434343"/>
                </a:solidFill>
              </a:rPr>
              <a:t>Compare homology to humans</a:t>
            </a:r>
            <a:endParaRPr sz="2200">
              <a:solidFill>
                <a:srgbClr val="434343"/>
              </a:solidFill>
            </a:endParaRPr>
          </a:p>
        </p:txBody>
      </p:sp>
      <p:sp>
        <p:nvSpPr>
          <p:cNvPr id="169" name="Google Shape;169;p26"/>
          <p:cNvSpPr txBox="1"/>
          <p:nvPr/>
        </p:nvSpPr>
        <p:spPr>
          <a:xfrm>
            <a:off x="311700" y="4382200"/>
            <a:ext cx="4170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666666"/>
                </a:solidFill>
                <a:latin typeface="Proxima Nova"/>
                <a:ea typeface="Proxima Nova"/>
                <a:cs typeface="Proxima Nova"/>
                <a:sym typeface="Proxima Nova"/>
              </a:rPr>
              <a:t>L</a:t>
            </a:r>
            <a:endParaRPr>
              <a:solidFill>
                <a:srgbClr val="666666"/>
              </a:solidFill>
              <a:latin typeface="Proxima Nova"/>
              <a:ea typeface="Proxima Nova"/>
              <a:cs typeface="Proxima Nova"/>
              <a:sym typeface="Proxima Nov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73" name="Shape 173"/>
        <p:cNvGrpSpPr/>
        <p:nvPr/>
      </p:nvGrpSpPr>
      <p:grpSpPr>
        <a:xfrm>
          <a:off x="0" y="0"/>
          <a:ext cx="0" cy="0"/>
          <a:chOff x="0" y="0"/>
          <a:chExt cx="0" cy="0"/>
        </a:xfrm>
      </p:grpSpPr>
      <p:sp>
        <p:nvSpPr>
          <p:cNvPr id="174" name="Google Shape;174;p2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Citations</a:t>
            </a:r>
            <a:endParaRPr/>
          </a:p>
        </p:txBody>
      </p:sp>
      <p:sp>
        <p:nvSpPr>
          <p:cNvPr id="175" name="Google Shape;175;p2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http://www.badger.org/species.html </a:t>
            </a:r>
            <a:endParaRPr/>
          </a:p>
          <a:p>
            <a:pPr indent="-342900" lvl="0" marL="457200" rtl="0" algn="l">
              <a:spcBef>
                <a:spcPts val="0"/>
              </a:spcBef>
              <a:spcAft>
                <a:spcPts val="0"/>
              </a:spcAft>
              <a:buSzPts val="1800"/>
              <a:buChar char="-"/>
            </a:pPr>
            <a:r>
              <a:rPr lang="en"/>
              <a:t>https://blast.ncbi.nlm.nih.gov/Blast.cgi?PAGE=MegaBlast&amp;PROGRAM=blastn&amp;BLAST_PROGRAMS=megaBlast&amp;PAGE_TYPE=BlastSearch&amp;DBSEARCH=true&amp;QUERY=&amp;SUBJECTS=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79" name="Shape 179"/>
        <p:cNvGrpSpPr/>
        <p:nvPr/>
      </p:nvGrpSpPr>
      <p:grpSpPr>
        <a:xfrm>
          <a:off x="0" y="0"/>
          <a:ext cx="0" cy="0"/>
          <a:chOff x="0" y="0"/>
          <a:chExt cx="0" cy="0"/>
        </a:xfrm>
      </p:grpSpPr>
      <p:sp>
        <p:nvSpPr>
          <p:cNvPr id="180" name="Google Shape;180;p28"/>
          <p:cNvSpPr txBox="1"/>
          <p:nvPr>
            <p:ph type="title"/>
          </p:nvPr>
        </p:nvSpPr>
        <p:spPr>
          <a:xfrm>
            <a:off x="311700" y="445025"/>
            <a:ext cx="8520600" cy="3749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7000"/>
              <a:t>The End!!!</a:t>
            </a:r>
            <a:endParaRPr sz="7000"/>
          </a:p>
          <a:p>
            <a:pPr indent="0" lvl="0" marL="0" rtl="0" algn="ctr">
              <a:spcBef>
                <a:spcPts val="0"/>
              </a:spcBef>
              <a:spcAft>
                <a:spcPts val="0"/>
              </a:spcAft>
              <a:buNone/>
            </a:pPr>
            <a:r>
              <a:rPr lang="en" sz="7000"/>
              <a:t>Any Questions?</a:t>
            </a:r>
            <a:endParaRPr sz="7000"/>
          </a:p>
          <a:p>
            <a:pPr indent="0" lvl="0" marL="0" rtl="0" algn="ctr">
              <a:spcBef>
                <a:spcPts val="0"/>
              </a:spcBef>
              <a:spcAft>
                <a:spcPts val="0"/>
              </a:spcAft>
              <a:buNone/>
            </a:pPr>
            <a:r>
              <a:rPr lang="en" sz="7000"/>
              <a:t>:)</a:t>
            </a:r>
            <a:endParaRPr sz="7000"/>
          </a:p>
        </p:txBody>
      </p:sp>
      <p:pic>
        <p:nvPicPr>
          <p:cNvPr id="181" name="Google Shape;181;p28"/>
          <p:cNvPicPr preferRelativeResize="0"/>
          <p:nvPr/>
        </p:nvPicPr>
        <p:blipFill>
          <a:blip r:embed="rId3">
            <a:alphaModFix/>
          </a:blip>
          <a:stretch>
            <a:fillRect/>
          </a:stretch>
        </p:blipFill>
        <p:spPr>
          <a:xfrm>
            <a:off x="5262050" y="2841775"/>
            <a:ext cx="3654375" cy="2053725"/>
          </a:xfrm>
          <a:prstGeom prst="rect">
            <a:avLst/>
          </a:prstGeom>
          <a:noFill/>
          <a:ln>
            <a:noFill/>
          </a:ln>
        </p:spPr>
      </p:pic>
      <p:pic>
        <p:nvPicPr>
          <p:cNvPr id="182" name="Google Shape;182;p28"/>
          <p:cNvPicPr preferRelativeResize="0"/>
          <p:nvPr/>
        </p:nvPicPr>
        <p:blipFill>
          <a:blip r:embed="rId4">
            <a:alphaModFix/>
          </a:blip>
          <a:stretch>
            <a:fillRect/>
          </a:stretch>
        </p:blipFill>
        <p:spPr>
          <a:xfrm>
            <a:off x="53450" y="2902500"/>
            <a:ext cx="3654376" cy="205558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Peccary</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solidFill>
                  <a:srgbClr val="000000"/>
                </a:solidFill>
              </a:rPr>
              <a:t>A peccary is a distant “cousin” of the domestic pig.The peccary has a similar barrel shaped body with dainter legs and feet. They travel in hurds and can be found in southern Texas and Arizona. They eat pear cactus, and to avoid the spines </a:t>
            </a:r>
            <a:r>
              <a:rPr lang="en">
                <a:solidFill>
                  <a:srgbClr val="000000"/>
                </a:solidFill>
              </a:rPr>
              <a:t>t</a:t>
            </a:r>
            <a:r>
              <a:rPr lang="en">
                <a:solidFill>
                  <a:srgbClr val="000000"/>
                </a:solidFill>
              </a:rPr>
              <a:t>hey </a:t>
            </a:r>
            <a:r>
              <a:rPr lang="en">
                <a:solidFill>
                  <a:srgbClr val="242424"/>
                </a:solidFill>
              </a:rPr>
              <a:t> pin down cactus pads with their hooves and peel the skin with their teeth.</a:t>
            </a:r>
            <a:endParaRPr>
              <a:solidFill>
                <a:srgbClr val="242424"/>
              </a:solidFill>
            </a:endParaRPr>
          </a:p>
          <a:p>
            <a:pPr indent="-342900" lvl="0" marL="457200" rtl="0" algn="l">
              <a:spcBef>
                <a:spcPts val="0"/>
              </a:spcBef>
              <a:spcAft>
                <a:spcPts val="0"/>
              </a:spcAft>
              <a:buClr>
                <a:srgbClr val="242424"/>
              </a:buClr>
              <a:buSzPts val="1800"/>
              <a:buChar char="●"/>
            </a:pPr>
            <a:r>
              <a:rPr lang="en">
                <a:solidFill>
                  <a:srgbClr val="242424"/>
                </a:solidFill>
              </a:rPr>
              <a:t>The difference betwe</a:t>
            </a:r>
            <a:r>
              <a:rPr lang="en" sz="1700">
                <a:solidFill>
                  <a:srgbClr val="242424"/>
                </a:solidFill>
              </a:rPr>
              <a:t>en a pec</a:t>
            </a:r>
            <a:r>
              <a:rPr lang="en">
                <a:solidFill>
                  <a:srgbClr val="242424"/>
                </a:solidFill>
              </a:rPr>
              <a:t>cary and a pig is that the peccary’s tail is not visible and their ears are smaller</a:t>
            </a:r>
            <a:endParaRPr>
              <a:solidFill>
                <a:srgbClr val="242424"/>
              </a:solidFill>
            </a:endParaRPr>
          </a:p>
          <a:p>
            <a:pPr indent="-342900" lvl="0" marL="457200" rtl="0" algn="l">
              <a:spcBef>
                <a:spcPts val="0"/>
              </a:spcBef>
              <a:spcAft>
                <a:spcPts val="0"/>
              </a:spcAft>
              <a:buClr>
                <a:srgbClr val="242424"/>
              </a:buClr>
              <a:buSzPts val="1800"/>
              <a:buChar char="●"/>
            </a:pPr>
            <a:r>
              <a:rPr lang="en">
                <a:solidFill>
                  <a:srgbClr val="242424"/>
                </a:solidFill>
              </a:rPr>
              <a:t>They have 38 teeth when mature, pigs have 44</a:t>
            </a:r>
            <a:endParaRPr>
              <a:solidFill>
                <a:srgbClr val="242424"/>
              </a:solidFill>
            </a:endParaRPr>
          </a:p>
        </p:txBody>
      </p:sp>
      <p:pic>
        <p:nvPicPr>
          <p:cNvPr descr="Peccary | San Diego Zoo Animals &amp; Plants" id="64" name="Google Shape;64;p14"/>
          <p:cNvPicPr preferRelativeResize="0"/>
          <p:nvPr/>
        </p:nvPicPr>
        <p:blipFill>
          <a:blip r:embed="rId3">
            <a:alphaModFix/>
          </a:blip>
          <a:stretch>
            <a:fillRect/>
          </a:stretch>
        </p:blipFill>
        <p:spPr>
          <a:xfrm>
            <a:off x="5970175" y="3073925"/>
            <a:ext cx="2913675" cy="1873075"/>
          </a:xfrm>
          <a:prstGeom prst="rect">
            <a:avLst/>
          </a:prstGeom>
          <a:noFill/>
          <a:ln>
            <a:noFill/>
          </a:ln>
        </p:spPr>
      </p:pic>
      <p:sp>
        <p:nvSpPr>
          <p:cNvPr id="65" name="Google Shape;65;p14"/>
          <p:cNvSpPr txBox="1"/>
          <p:nvPr/>
        </p:nvSpPr>
        <p:spPr>
          <a:xfrm>
            <a:off x="197525" y="4737325"/>
            <a:ext cx="407100" cy="28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Z</a:t>
            </a:r>
            <a:endParaRPr>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69" name="Shape 69"/>
        <p:cNvGrpSpPr/>
        <p:nvPr/>
      </p:nvGrpSpPr>
      <p:grpSpPr>
        <a:xfrm>
          <a:off x="0" y="0"/>
          <a:ext cx="0" cy="0"/>
          <a:chOff x="0" y="0"/>
          <a:chExt cx="0" cy="0"/>
        </a:xfrm>
      </p:grpSpPr>
      <p:sp>
        <p:nvSpPr>
          <p:cNvPr id="70" name="Google Shape;70;p15"/>
          <p:cNvSpPr txBox="1"/>
          <p:nvPr>
            <p:ph type="title"/>
          </p:nvPr>
        </p:nvSpPr>
        <p:spPr>
          <a:xfrm>
            <a:off x="311700" y="3317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Badger</a:t>
            </a:r>
            <a:endParaRPr/>
          </a:p>
        </p:txBody>
      </p:sp>
      <p:sp>
        <p:nvSpPr>
          <p:cNvPr id="71" name="Google Shape;71;p15"/>
          <p:cNvSpPr txBox="1"/>
          <p:nvPr>
            <p:ph idx="1" type="body"/>
          </p:nvPr>
        </p:nvSpPr>
        <p:spPr>
          <a:xfrm>
            <a:off x="311700" y="904400"/>
            <a:ext cx="8520600" cy="34164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Badgers are part of the </a:t>
            </a:r>
            <a:r>
              <a:rPr lang="en"/>
              <a:t>weasel</a:t>
            </a:r>
            <a:r>
              <a:rPr lang="en"/>
              <a:t> family, they are found </a:t>
            </a:r>
            <a:r>
              <a:rPr lang="en"/>
              <a:t>throughout</a:t>
            </a:r>
            <a:r>
              <a:rPr lang="en"/>
              <a:t> the world </a:t>
            </a:r>
            <a:r>
              <a:rPr lang="en"/>
              <a:t>and live in different conditions and have developed different characteristics. However, honey badgers are not truly apart of this family because they are a subspecies. </a:t>
            </a:r>
            <a:endParaRPr/>
          </a:p>
          <a:p>
            <a:pPr indent="-342900" lvl="1" marL="914400" rtl="0" algn="l">
              <a:spcBef>
                <a:spcPts val="0"/>
              </a:spcBef>
              <a:spcAft>
                <a:spcPts val="0"/>
              </a:spcAft>
              <a:buSzPts val="1800"/>
              <a:buChar char="○"/>
            </a:pPr>
            <a:r>
              <a:rPr lang="en" sz="1800"/>
              <a:t>Badgers generally weigh between 10 to 30 pounds and are omnivores, they eat smaller mammals, insects, and roots</a:t>
            </a:r>
            <a:endParaRPr sz="1800"/>
          </a:p>
          <a:p>
            <a:pPr indent="-342900" lvl="1" marL="914400" rtl="0" algn="l">
              <a:spcBef>
                <a:spcPts val="0"/>
              </a:spcBef>
              <a:spcAft>
                <a:spcPts val="0"/>
              </a:spcAft>
              <a:buSzPts val="1800"/>
              <a:buChar char="○"/>
            </a:pPr>
            <a:r>
              <a:rPr lang="en" sz="1800"/>
              <a:t>They live in burrows, however not all badger types are social </a:t>
            </a:r>
            <a:endParaRPr sz="1800"/>
          </a:p>
        </p:txBody>
      </p:sp>
      <p:pic>
        <p:nvPicPr>
          <p:cNvPr id="72" name="Google Shape;72;p15"/>
          <p:cNvPicPr preferRelativeResize="0"/>
          <p:nvPr/>
        </p:nvPicPr>
        <p:blipFill rotWithShape="1">
          <a:blip r:embed="rId3">
            <a:alphaModFix/>
          </a:blip>
          <a:srcRect b="8608" l="0" r="0" t="10792"/>
          <a:stretch/>
        </p:blipFill>
        <p:spPr>
          <a:xfrm>
            <a:off x="5517925" y="3319325"/>
            <a:ext cx="2682125" cy="1730650"/>
          </a:xfrm>
          <a:prstGeom prst="rect">
            <a:avLst/>
          </a:prstGeom>
          <a:noFill/>
          <a:ln>
            <a:noFill/>
          </a:ln>
        </p:spPr>
      </p:pic>
      <p:pic>
        <p:nvPicPr>
          <p:cNvPr id="73" name="Google Shape;73;p15"/>
          <p:cNvPicPr preferRelativeResize="0"/>
          <p:nvPr/>
        </p:nvPicPr>
        <p:blipFill>
          <a:blip r:embed="rId4">
            <a:alphaModFix/>
          </a:blip>
          <a:stretch>
            <a:fillRect/>
          </a:stretch>
        </p:blipFill>
        <p:spPr>
          <a:xfrm>
            <a:off x="914400" y="3413925"/>
            <a:ext cx="2348874" cy="1541450"/>
          </a:xfrm>
          <a:prstGeom prst="rect">
            <a:avLst/>
          </a:prstGeom>
          <a:noFill/>
          <a:ln>
            <a:noFill/>
          </a:ln>
        </p:spPr>
      </p:pic>
      <p:sp>
        <p:nvSpPr>
          <p:cNvPr id="74" name="Google Shape;74;p15"/>
          <p:cNvSpPr txBox="1"/>
          <p:nvPr/>
        </p:nvSpPr>
        <p:spPr>
          <a:xfrm>
            <a:off x="3342575" y="3803950"/>
            <a:ext cx="2277600" cy="76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Left: Eurasian badger</a:t>
            </a:r>
            <a:endParaRPr>
              <a:solidFill>
                <a:schemeClr val="dk2"/>
              </a:solidFill>
            </a:endParaRPr>
          </a:p>
          <a:p>
            <a:pPr indent="0" lvl="0" marL="0" rtl="0" algn="l">
              <a:spcBef>
                <a:spcPts val="0"/>
              </a:spcBef>
              <a:spcAft>
                <a:spcPts val="0"/>
              </a:spcAft>
              <a:buNone/>
            </a:pPr>
            <a:r>
              <a:rPr lang="en">
                <a:solidFill>
                  <a:schemeClr val="dk2"/>
                </a:solidFill>
              </a:rPr>
              <a:t>Right: Hog nosed badger</a:t>
            </a:r>
            <a:endParaRPr>
              <a:solidFill>
                <a:schemeClr val="dk2"/>
              </a:solidFill>
            </a:endParaRPr>
          </a:p>
        </p:txBody>
      </p:sp>
      <p:sp>
        <p:nvSpPr>
          <p:cNvPr id="75" name="Google Shape;75;p15"/>
          <p:cNvSpPr txBox="1"/>
          <p:nvPr/>
        </p:nvSpPr>
        <p:spPr>
          <a:xfrm>
            <a:off x="4145550" y="3193450"/>
            <a:ext cx="3966900" cy="85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76" name="Google Shape;76;p15"/>
          <p:cNvSpPr txBox="1"/>
          <p:nvPr/>
        </p:nvSpPr>
        <p:spPr>
          <a:xfrm>
            <a:off x="8714400" y="4782000"/>
            <a:ext cx="429600" cy="3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latin typeface="Proxima Nova"/>
                <a:ea typeface="Proxima Nova"/>
                <a:cs typeface="Proxima Nova"/>
                <a:sym typeface="Proxima Nova"/>
              </a:rPr>
              <a:t>L</a:t>
            </a:r>
            <a:endParaRPr>
              <a:solidFill>
                <a:schemeClr val="dk2"/>
              </a:solidFill>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80" name="Shape 80"/>
        <p:cNvGrpSpPr/>
        <p:nvPr/>
      </p:nvGrpSpPr>
      <p:grpSpPr>
        <a:xfrm>
          <a:off x="0" y="0"/>
          <a:ext cx="0" cy="0"/>
          <a:chOff x="0" y="0"/>
          <a:chExt cx="0" cy="0"/>
        </a:xfrm>
      </p:grpSpPr>
      <p:sp>
        <p:nvSpPr>
          <p:cNvPr id="81" name="Google Shape;81;p16"/>
          <p:cNvSpPr txBox="1"/>
          <p:nvPr>
            <p:ph type="title"/>
          </p:nvPr>
        </p:nvSpPr>
        <p:spPr>
          <a:xfrm>
            <a:off x="77350" y="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Bighorn Sheep </a:t>
            </a:r>
            <a:endParaRPr/>
          </a:p>
        </p:txBody>
      </p:sp>
      <p:sp>
        <p:nvSpPr>
          <p:cNvPr id="82" name="Google Shape;82;p16"/>
          <p:cNvSpPr txBox="1"/>
          <p:nvPr>
            <p:ph idx="1" type="body"/>
          </p:nvPr>
        </p:nvSpPr>
        <p:spPr>
          <a:xfrm>
            <a:off x="0" y="572700"/>
            <a:ext cx="8884200" cy="453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000000"/>
                </a:solidFill>
              </a:rPr>
              <a:t>T</a:t>
            </a:r>
            <a:r>
              <a:rPr lang="en" sz="1500">
                <a:solidFill>
                  <a:srgbClr val="000000"/>
                </a:solidFill>
              </a:rPr>
              <a:t>his</a:t>
            </a:r>
            <a:r>
              <a:rPr lang="en" sz="1400">
                <a:solidFill>
                  <a:srgbClr val="000000"/>
                </a:solidFill>
              </a:rPr>
              <a:t> particular </a:t>
            </a:r>
            <a:r>
              <a:rPr lang="en" sz="1400">
                <a:solidFill>
                  <a:srgbClr val="000000"/>
                </a:solidFill>
              </a:rPr>
              <a:t>animal</a:t>
            </a:r>
            <a:r>
              <a:rPr lang="en" sz="1400">
                <a:solidFill>
                  <a:srgbClr val="000000"/>
                </a:solidFill>
              </a:rPr>
              <a:t> has one of the most elaborate horns in any North American species. Though it also has other particular </a:t>
            </a:r>
            <a:r>
              <a:rPr lang="en" sz="1400">
                <a:solidFill>
                  <a:srgbClr val="000000"/>
                </a:solidFill>
              </a:rPr>
              <a:t>characteristics</a:t>
            </a:r>
            <a:endParaRPr sz="1400">
              <a:solidFill>
                <a:srgbClr val="000000"/>
              </a:solidFill>
            </a:endParaRPr>
          </a:p>
          <a:p>
            <a:pPr indent="0" lvl="0" marL="0" rtl="0" algn="l">
              <a:spcBef>
                <a:spcPts val="1600"/>
              </a:spcBef>
              <a:spcAft>
                <a:spcPts val="0"/>
              </a:spcAft>
              <a:buNone/>
            </a:pPr>
            <a:r>
              <a:rPr lang="en" sz="1400">
                <a:solidFill>
                  <a:srgbClr val="000000"/>
                </a:solidFill>
              </a:rPr>
              <a:t>Habitat:</a:t>
            </a:r>
            <a:endParaRPr sz="1400">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Grassy slopes </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latin typeface="Arial"/>
                <a:ea typeface="Arial"/>
                <a:cs typeface="Arial"/>
                <a:sym typeface="Arial"/>
              </a:rPr>
              <a:t>Alpine meadows </a:t>
            </a:r>
            <a:endParaRPr sz="1400">
              <a:solidFill>
                <a:srgbClr val="000000"/>
              </a:solidFill>
              <a:latin typeface="Arial"/>
              <a:ea typeface="Arial"/>
              <a:cs typeface="Arial"/>
              <a:sym typeface="Arial"/>
            </a:endParaRPr>
          </a:p>
          <a:p>
            <a:pPr indent="-317500" lvl="0" marL="457200" rtl="0" algn="l">
              <a:spcBef>
                <a:spcPts val="0"/>
              </a:spcBef>
              <a:spcAft>
                <a:spcPts val="0"/>
              </a:spcAft>
              <a:buClr>
                <a:srgbClr val="000000"/>
              </a:buClr>
              <a:buSzPts val="1400"/>
              <a:buFont typeface="Arial"/>
              <a:buChar char="●"/>
            </a:pPr>
            <a:r>
              <a:rPr lang="en" sz="1400">
                <a:solidFill>
                  <a:srgbClr val="000000"/>
                </a:solidFill>
                <a:latin typeface="Arial"/>
                <a:ea typeface="Arial"/>
                <a:cs typeface="Arial"/>
                <a:sym typeface="Arial"/>
              </a:rPr>
              <a:t>Shrubby desserts</a:t>
            </a:r>
            <a:endParaRPr sz="1400">
              <a:solidFill>
                <a:srgbClr val="000000"/>
              </a:solidFill>
              <a:latin typeface="Arial"/>
              <a:ea typeface="Arial"/>
              <a:cs typeface="Arial"/>
              <a:sym typeface="Arial"/>
            </a:endParaRPr>
          </a:p>
          <a:p>
            <a:pPr indent="0" lvl="0" marL="0" rtl="0" algn="l">
              <a:spcBef>
                <a:spcPts val="1600"/>
              </a:spcBef>
              <a:spcAft>
                <a:spcPts val="0"/>
              </a:spcAft>
              <a:buNone/>
            </a:pPr>
            <a:r>
              <a:rPr lang="en" sz="1400">
                <a:solidFill>
                  <a:srgbClr val="000000"/>
                </a:solidFill>
              </a:rPr>
              <a:t>Diet:</a:t>
            </a:r>
            <a:endParaRPr sz="1400">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Grasses, shrubs and small plants </a:t>
            </a:r>
            <a:endParaRPr sz="1400">
              <a:solidFill>
                <a:srgbClr val="000000"/>
              </a:solidFill>
            </a:endParaRPr>
          </a:p>
          <a:p>
            <a:pPr indent="-317500" lvl="0" marL="457200" rtl="0" algn="l">
              <a:spcBef>
                <a:spcPts val="0"/>
              </a:spcBef>
              <a:spcAft>
                <a:spcPts val="0"/>
              </a:spcAft>
              <a:buClr>
                <a:srgbClr val="000000"/>
              </a:buClr>
              <a:buSzPts val="1400"/>
              <a:buChar char="●"/>
            </a:pPr>
            <a:r>
              <a:rPr lang="en" sz="1400">
                <a:solidFill>
                  <a:srgbClr val="000000"/>
                </a:solidFill>
              </a:rPr>
              <a:t>Mineral licks </a:t>
            </a:r>
            <a:endParaRPr sz="1400">
              <a:solidFill>
                <a:srgbClr val="000000"/>
              </a:solidFill>
            </a:endParaRPr>
          </a:p>
          <a:p>
            <a:pPr indent="0" lvl="0" marL="0" rtl="0" algn="l">
              <a:spcBef>
                <a:spcPts val="1600"/>
              </a:spcBef>
              <a:spcAft>
                <a:spcPts val="0"/>
              </a:spcAft>
              <a:buNone/>
            </a:pPr>
            <a:r>
              <a:rPr lang="en" sz="1400">
                <a:solidFill>
                  <a:srgbClr val="000000"/>
                </a:solidFill>
              </a:rPr>
              <a:t>Behaviors </a:t>
            </a:r>
            <a:endParaRPr sz="1400">
              <a:solidFill>
                <a:srgbClr val="000000"/>
              </a:solidFill>
            </a:endParaRPr>
          </a:p>
          <a:p>
            <a:pPr indent="-317500" lvl="0" marL="457200" rtl="0" algn="l">
              <a:spcBef>
                <a:spcPts val="1600"/>
              </a:spcBef>
              <a:spcAft>
                <a:spcPts val="0"/>
              </a:spcAft>
              <a:buClr>
                <a:srgbClr val="000000"/>
              </a:buClr>
              <a:buSzPts val="1400"/>
              <a:buChar char="●"/>
            </a:pPr>
            <a:r>
              <a:rPr lang="en" sz="1400">
                <a:solidFill>
                  <a:srgbClr val="000000"/>
                </a:solidFill>
              </a:rPr>
              <a:t>They use their horns for mating and defence </a:t>
            </a:r>
            <a:endParaRPr sz="1400">
              <a:solidFill>
                <a:srgbClr val="000000"/>
              </a:solidFill>
            </a:endParaRPr>
          </a:p>
          <a:p>
            <a:pPr indent="-330200" lvl="0" marL="457200" rtl="0" algn="l">
              <a:spcBef>
                <a:spcPts val="0"/>
              </a:spcBef>
              <a:spcAft>
                <a:spcPts val="0"/>
              </a:spcAft>
              <a:buClr>
                <a:srgbClr val="000000"/>
              </a:buClr>
              <a:buSzPts val="1600"/>
              <a:buChar char="●"/>
            </a:pPr>
            <a:r>
              <a:rPr lang="en" sz="1400">
                <a:solidFill>
                  <a:srgbClr val="000000"/>
                </a:solidFill>
              </a:rPr>
              <a:t>They leave their mothers at age 2 to join a leading ram. The ram leader is determined by horn and body size. </a:t>
            </a:r>
            <a:endParaRPr sz="1400">
              <a:solidFill>
                <a:srgbClr val="000000"/>
              </a:solidFill>
            </a:endParaRPr>
          </a:p>
          <a:p>
            <a:pPr indent="0" lvl="0" marL="0" rtl="0" algn="l">
              <a:spcBef>
                <a:spcPts val="1600"/>
              </a:spcBef>
              <a:spcAft>
                <a:spcPts val="1600"/>
              </a:spcAft>
              <a:buNone/>
            </a:pPr>
            <a:r>
              <a:t/>
            </a:r>
            <a:endParaRPr/>
          </a:p>
        </p:txBody>
      </p:sp>
      <p:pic>
        <p:nvPicPr>
          <p:cNvPr id="83" name="Google Shape;83;p16"/>
          <p:cNvPicPr preferRelativeResize="0"/>
          <p:nvPr/>
        </p:nvPicPr>
        <p:blipFill>
          <a:blip r:embed="rId3">
            <a:alphaModFix/>
          </a:blip>
          <a:stretch>
            <a:fillRect/>
          </a:stretch>
        </p:blipFill>
        <p:spPr>
          <a:xfrm>
            <a:off x="3803150" y="1568938"/>
            <a:ext cx="4512224" cy="2538125"/>
          </a:xfrm>
          <a:prstGeom prst="rect">
            <a:avLst/>
          </a:prstGeom>
          <a:noFill/>
          <a:ln>
            <a:noFill/>
          </a:ln>
        </p:spPr>
      </p:pic>
      <p:sp>
        <p:nvSpPr>
          <p:cNvPr id="84" name="Google Shape;84;p16"/>
          <p:cNvSpPr txBox="1"/>
          <p:nvPr/>
        </p:nvSpPr>
        <p:spPr>
          <a:xfrm>
            <a:off x="8831700" y="4885325"/>
            <a:ext cx="382500" cy="25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Proxima Nova"/>
              <a:ea typeface="Proxima Nova"/>
              <a:cs typeface="Proxima Nova"/>
              <a:sym typeface="Proxima Nova"/>
            </a:endParaRPr>
          </a:p>
        </p:txBody>
      </p:sp>
      <p:sp>
        <p:nvSpPr>
          <p:cNvPr id="85" name="Google Shape;85;p16"/>
          <p:cNvSpPr txBox="1"/>
          <p:nvPr/>
        </p:nvSpPr>
        <p:spPr>
          <a:xfrm>
            <a:off x="8733025" y="4663300"/>
            <a:ext cx="382500" cy="39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F</a:t>
            </a:r>
            <a:endParaRPr>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89" name="Shape 89"/>
        <p:cNvGrpSpPr/>
        <p:nvPr/>
      </p:nvGrpSpPr>
      <p:grpSpPr>
        <a:xfrm>
          <a:off x="0" y="0"/>
          <a:ext cx="0" cy="0"/>
          <a:chOff x="0" y="0"/>
          <a:chExt cx="0" cy="0"/>
        </a:xfrm>
      </p:grpSpPr>
      <p:sp>
        <p:nvSpPr>
          <p:cNvPr id="90" name="Google Shape;90;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Hypothesis</a:t>
            </a:r>
            <a:endParaRPr/>
          </a:p>
        </p:txBody>
      </p:sp>
      <p:sp>
        <p:nvSpPr>
          <p:cNvPr id="91" name="Google Shape;91;p17"/>
          <p:cNvSpPr txBox="1"/>
          <p:nvPr>
            <p:ph idx="1" type="body"/>
          </p:nvPr>
        </p:nvSpPr>
        <p:spPr>
          <a:xfrm>
            <a:off x="126675" y="1017725"/>
            <a:ext cx="8840700" cy="3416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rgbClr val="000000"/>
              </a:buClr>
              <a:buSzPts val="1800"/>
              <a:buChar char="●"/>
            </a:pPr>
            <a:r>
              <a:rPr lang="en">
                <a:solidFill>
                  <a:srgbClr val="000000"/>
                </a:solidFill>
              </a:rPr>
              <a:t>We believe all three animals may be related.</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We mainly believe the peccary and the </a:t>
            </a:r>
            <a:r>
              <a:rPr lang="en">
                <a:solidFill>
                  <a:srgbClr val="000000"/>
                </a:solidFill>
              </a:rPr>
              <a:t>bighorn sheep</a:t>
            </a:r>
            <a:r>
              <a:rPr lang="en">
                <a:solidFill>
                  <a:srgbClr val="000000"/>
                </a:solidFill>
              </a:rPr>
              <a:t> are the closest because they share a similar hair pattern in terms of coloring. The badger on the other hand has a striking black and white face (possibly to intimidate others as it doesn’t share the same head strength as the other two).</a:t>
            </a:r>
            <a:endParaRPr>
              <a:solidFill>
                <a:srgbClr val="000000"/>
              </a:solidFill>
            </a:endParaRPr>
          </a:p>
          <a:p>
            <a:pPr indent="-342900" lvl="0" marL="457200" rtl="0" algn="l">
              <a:lnSpc>
                <a:spcPct val="150000"/>
              </a:lnSpc>
              <a:spcBef>
                <a:spcPts val="0"/>
              </a:spcBef>
              <a:spcAft>
                <a:spcPts val="0"/>
              </a:spcAft>
              <a:buClr>
                <a:srgbClr val="000000"/>
              </a:buClr>
              <a:buSzPts val="1800"/>
              <a:buChar char="●"/>
            </a:pPr>
            <a:r>
              <a:rPr lang="en">
                <a:solidFill>
                  <a:srgbClr val="000000"/>
                </a:solidFill>
              </a:rPr>
              <a:t>The peccary and the bighorn sheep are also similar in how they fight. While bighorn sheep are the only animals with horns, both share the same fighting </a:t>
            </a:r>
            <a:r>
              <a:rPr lang="en">
                <a:solidFill>
                  <a:srgbClr val="000000"/>
                </a:solidFill>
              </a:rPr>
              <a:t>tactics</a:t>
            </a:r>
            <a:r>
              <a:rPr lang="en">
                <a:solidFill>
                  <a:srgbClr val="000000"/>
                </a:solidFill>
              </a:rPr>
              <a:t> and clash head on with their thick skulls.</a:t>
            </a:r>
            <a:endParaRPr>
              <a:solidFill>
                <a:srgbClr val="000000"/>
              </a:solidFill>
            </a:endParaRPr>
          </a:p>
        </p:txBody>
      </p:sp>
      <p:sp>
        <p:nvSpPr>
          <p:cNvPr id="92" name="Google Shape;92;p17"/>
          <p:cNvSpPr txBox="1"/>
          <p:nvPr/>
        </p:nvSpPr>
        <p:spPr>
          <a:xfrm>
            <a:off x="8190300" y="4663300"/>
            <a:ext cx="456300" cy="2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M</a:t>
            </a:r>
            <a:endParaRPr>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96" name="Shape 96"/>
        <p:cNvGrpSpPr/>
        <p:nvPr/>
      </p:nvGrpSpPr>
      <p:grpSpPr>
        <a:xfrm>
          <a:off x="0" y="0"/>
          <a:ext cx="0" cy="0"/>
          <a:chOff x="0" y="0"/>
          <a:chExt cx="0" cy="0"/>
        </a:xfrm>
      </p:grpSpPr>
      <p:sp>
        <p:nvSpPr>
          <p:cNvPr id="97" name="Google Shape;97;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t>Mitochondrial</a:t>
            </a:r>
            <a:r>
              <a:rPr lang="en"/>
              <a:t> Gene</a:t>
            </a:r>
            <a:endParaRPr/>
          </a:p>
        </p:txBody>
      </p:sp>
      <p:sp>
        <p:nvSpPr>
          <p:cNvPr id="98" name="Google Shape;98;p18"/>
          <p:cNvSpPr txBox="1"/>
          <p:nvPr>
            <p:ph idx="1" type="body"/>
          </p:nvPr>
        </p:nvSpPr>
        <p:spPr>
          <a:xfrm>
            <a:off x="84900" y="1152475"/>
            <a:ext cx="8747400" cy="380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rgbClr val="000000"/>
                </a:solidFill>
              </a:rPr>
              <a:t>The Mitochondrial gene has: </a:t>
            </a:r>
            <a:endParaRPr sz="2600">
              <a:solidFill>
                <a:srgbClr val="000000"/>
              </a:solidFill>
            </a:endParaRPr>
          </a:p>
          <a:p>
            <a:pPr indent="-393700" lvl="0" marL="457200" rtl="0" algn="l">
              <a:spcBef>
                <a:spcPts val="1600"/>
              </a:spcBef>
              <a:spcAft>
                <a:spcPts val="0"/>
              </a:spcAft>
              <a:buClr>
                <a:srgbClr val="000000"/>
              </a:buClr>
              <a:buSzPts val="2600"/>
              <a:buChar char="●"/>
            </a:pPr>
            <a:r>
              <a:rPr lang="en" sz="2600">
                <a:solidFill>
                  <a:srgbClr val="000000"/>
                </a:solidFill>
              </a:rPr>
              <a:t>37 genes </a:t>
            </a:r>
            <a:endParaRPr sz="2600">
              <a:solidFill>
                <a:srgbClr val="000000"/>
              </a:solidFill>
            </a:endParaRPr>
          </a:p>
          <a:p>
            <a:pPr indent="-393700" lvl="0" marL="457200" rtl="0" algn="l">
              <a:spcBef>
                <a:spcPts val="0"/>
              </a:spcBef>
              <a:spcAft>
                <a:spcPts val="0"/>
              </a:spcAft>
              <a:buClr>
                <a:srgbClr val="000000"/>
              </a:buClr>
              <a:buSzPts val="2600"/>
              <a:buChar char="●"/>
            </a:pPr>
            <a:r>
              <a:rPr lang="en" sz="2600">
                <a:solidFill>
                  <a:srgbClr val="000000"/>
                </a:solidFill>
              </a:rPr>
              <a:t>13 protein coding genes </a:t>
            </a:r>
            <a:endParaRPr sz="2600">
              <a:solidFill>
                <a:srgbClr val="000000"/>
              </a:solidFill>
            </a:endParaRPr>
          </a:p>
          <a:p>
            <a:pPr indent="0" lvl="0" marL="0" rtl="0" algn="l">
              <a:spcBef>
                <a:spcPts val="1600"/>
              </a:spcBef>
              <a:spcAft>
                <a:spcPts val="0"/>
              </a:spcAft>
              <a:buNone/>
            </a:pPr>
            <a:r>
              <a:t/>
            </a:r>
            <a:endParaRPr sz="2600">
              <a:solidFill>
                <a:srgbClr val="000000"/>
              </a:solidFill>
            </a:endParaRPr>
          </a:p>
          <a:p>
            <a:pPr indent="0" lvl="0" marL="0" rtl="0" algn="l">
              <a:spcBef>
                <a:spcPts val="1600"/>
              </a:spcBef>
              <a:spcAft>
                <a:spcPts val="1600"/>
              </a:spcAft>
              <a:buNone/>
            </a:pPr>
            <a:r>
              <a:rPr lang="en" sz="2600">
                <a:solidFill>
                  <a:srgbClr val="000000"/>
                </a:solidFill>
              </a:rPr>
              <a:t>The 13 proteins instruct the cells to make enzyme complex</a:t>
            </a:r>
            <a:r>
              <a:rPr lang="en" sz="2600">
                <a:solidFill>
                  <a:srgbClr val="000000"/>
                </a:solidFill>
              </a:rPr>
              <a:t>es </a:t>
            </a:r>
            <a:r>
              <a:rPr lang="en" sz="2600">
                <a:solidFill>
                  <a:srgbClr val="000000"/>
                </a:solidFill>
                <a:highlight>
                  <a:srgbClr val="B6D7A8"/>
                </a:highlight>
              </a:rPr>
              <a:t>of the oxidative phosphorylation system. </a:t>
            </a:r>
            <a:endParaRPr sz="2600">
              <a:solidFill>
                <a:srgbClr val="000000"/>
              </a:solidFill>
              <a:highlight>
                <a:srgbClr val="B6D7A8"/>
              </a:highlight>
            </a:endParaRPr>
          </a:p>
        </p:txBody>
      </p:sp>
      <p:sp>
        <p:nvSpPr>
          <p:cNvPr id="99" name="Google Shape;99;p18"/>
          <p:cNvSpPr txBox="1"/>
          <p:nvPr/>
        </p:nvSpPr>
        <p:spPr>
          <a:xfrm>
            <a:off x="8609675" y="4811325"/>
            <a:ext cx="431700" cy="24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F</a:t>
            </a:r>
            <a:endParaRPr>
              <a:latin typeface="Proxima Nova"/>
              <a:ea typeface="Proxima Nova"/>
              <a:cs typeface="Proxima Nova"/>
              <a:sym typeface="Proxima Nova"/>
            </a:endParaRPr>
          </a:p>
        </p:txBody>
      </p:sp>
      <p:pic>
        <p:nvPicPr>
          <p:cNvPr id="100" name="Google Shape;100;p18"/>
          <p:cNvPicPr preferRelativeResize="0"/>
          <p:nvPr/>
        </p:nvPicPr>
        <p:blipFill rotWithShape="1">
          <a:blip r:embed="rId3">
            <a:alphaModFix/>
          </a:blip>
          <a:srcRect b="-8429" l="0" r="0" t="8429"/>
          <a:stretch/>
        </p:blipFill>
        <p:spPr>
          <a:xfrm>
            <a:off x="4747425" y="1547712"/>
            <a:ext cx="3677824" cy="20480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04" name="Shape 104"/>
        <p:cNvGrpSpPr/>
        <p:nvPr/>
      </p:nvGrpSpPr>
      <p:grpSpPr>
        <a:xfrm>
          <a:off x="0" y="0"/>
          <a:ext cx="0" cy="0"/>
          <a:chOff x="0" y="0"/>
          <a:chExt cx="0" cy="0"/>
        </a:xfrm>
      </p:grpSpPr>
      <p:sp>
        <p:nvSpPr>
          <p:cNvPr id="105" name="Google Shape;105;p19"/>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Project Goals</a:t>
            </a:r>
            <a:endParaRPr/>
          </a:p>
        </p:txBody>
      </p:sp>
      <p:sp>
        <p:nvSpPr>
          <p:cNvPr id="106" name="Google Shape;106;p19"/>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93700" lvl="0" marL="457200" rtl="0" algn="l">
              <a:spcBef>
                <a:spcPts val="0"/>
              </a:spcBef>
              <a:spcAft>
                <a:spcPts val="0"/>
              </a:spcAft>
              <a:buClr>
                <a:srgbClr val="000000"/>
              </a:buClr>
              <a:buSzPts val="2600"/>
              <a:buChar char="●"/>
            </a:pPr>
            <a:r>
              <a:rPr lang="en" sz="2600">
                <a:solidFill>
                  <a:srgbClr val="000000"/>
                </a:solidFill>
              </a:rPr>
              <a:t>To find which animals share similar DNA</a:t>
            </a:r>
            <a:endParaRPr sz="2600">
              <a:solidFill>
                <a:srgbClr val="000000"/>
              </a:solidFill>
            </a:endParaRPr>
          </a:p>
          <a:p>
            <a:pPr indent="-393700" lvl="0" marL="457200" rtl="0" algn="l">
              <a:spcBef>
                <a:spcPts val="0"/>
              </a:spcBef>
              <a:spcAft>
                <a:spcPts val="0"/>
              </a:spcAft>
              <a:buClr>
                <a:srgbClr val="000000"/>
              </a:buClr>
              <a:buSzPts val="2600"/>
              <a:buChar char="●"/>
            </a:pPr>
            <a:r>
              <a:rPr lang="en" sz="2600">
                <a:solidFill>
                  <a:srgbClr val="000000"/>
                </a:solidFill>
              </a:rPr>
              <a:t>Learn how to use code in order to test a scientific hypothesis</a:t>
            </a:r>
            <a:endParaRPr sz="2600">
              <a:solidFill>
                <a:srgbClr val="000000"/>
              </a:solidFill>
            </a:endParaRPr>
          </a:p>
          <a:p>
            <a:pPr indent="-393700" lvl="0" marL="457200" rtl="0" algn="l">
              <a:spcBef>
                <a:spcPts val="0"/>
              </a:spcBef>
              <a:spcAft>
                <a:spcPts val="0"/>
              </a:spcAft>
              <a:buClr>
                <a:srgbClr val="000000"/>
              </a:buClr>
              <a:buSzPts val="2600"/>
              <a:buChar char="●"/>
            </a:pPr>
            <a:r>
              <a:rPr lang="en" sz="2600">
                <a:solidFill>
                  <a:srgbClr val="000000"/>
                </a:solidFill>
              </a:rPr>
              <a:t>Why use code?</a:t>
            </a:r>
            <a:endParaRPr sz="2600">
              <a:solidFill>
                <a:srgbClr val="000000"/>
              </a:solidFill>
            </a:endParaRPr>
          </a:p>
          <a:p>
            <a:pPr indent="-368300" lvl="1" marL="914400" rtl="0" algn="l">
              <a:spcBef>
                <a:spcPts val="0"/>
              </a:spcBef>
              <a:spcAft>
                <a:spcPts val="0"/>
              </a:spcAft>
              <a:buClr>
                <a:srgbClr val="000000"/>
              </a:buClr>
              <a:buSzPts val="2200"/>
              <a:buChar char="○"/>
            </a:pPr>
            <a:r>
              <a:rPr lang="en" sz="2200">
                <a:solidFill>
                  <a:srgbClr val="000000"/>
                </a:solidFill>
              </a:rPr>
              <a:t>Makes it easier to compare DNA sequences instead of having to type every gene</a:t>
            </a:r>
            <a:endParaRPr sz="2200">
              <a:solidFill>
                <a:srgbClr val="000000"/>
              </a:solidFill>
            </a:endParaRPr>
          </a:p>
          <a:p>
            <a:pPr indent="0" lvl="0" marL="0" rtl="0" algn="l">
              <a:spcBef>
                <a:spcPts val="1600"/>
              </a:spcBef>
              <a:spcAft>
                <a:spcPts val="1600"/>
              </a:spcAft>
              <a:buNone/>
            </a:pPr>
            <a:r>
              <a:t/>
            </a:r>
            <a:endParaRPr sz="2200"/>
          </a:p>
        </p:txBody>
      </p:sp>
      <p:sp>
        <p:nvSpPr>
          <p:cNvPr id="107" name="Google Shape;107;p19"/>
          <p:cNvSpPr txBox="1"/>
          <p:nvPr/>
        </p:nvSpPr>
        <p:spPr>
          <a:xfrm>
            <a:off x="6256725" y="4721275"/>
            <a:ext cx="481200" cy="222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M</a:t>
            </a:r>
            <a:endParaRPr>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11" name="Shape 111"/>
        <p:cNvGrpSpPr/>
        <p:nvPr/>
      </p:nvGrpSpPr>
      <p:grpSpPr>
        <a:xfrm>
          <a:off x="0" y="0"/>
          <a:ext cx="0" cy="0"/>
          <a:chOff x="0" y="0"/>
          <a:chExt cx="0" cy="0"/>
        </a:xfrm>
      </p:grpSpPr>
      <p:sp>
        <p:nvSpPr>
          <p:cNvPr id="112" name="Google Shape;112;p2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a:t>
            </a:r>
            <a:endParaRPr/>
          </a:p>
        </p:txBody>
      </p:sp>
      <p:sp>
        <p:nvSpPr>
          <p:cNvPr id="113" name="Google Shape;113;p20"/>
          <p:cNvSpPr txBox="1"/>
          <p:nvPr>
            <p:ph idx="1" type="body"/>
          </p:nvPr>
        </p:nvSpPr>
        <p:spPr>
          <a:xfrm>
            <a:off x="311700" y="3431400"/>
            <a:ext cx="7638900" cy="17121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rgbClr val="242424"/>
              </a:buClr>
              <a:buSzPts val="1900"/>
              <a:buChar char="-"/>
            </a:pPr>
            <a:r>
              <a:rPr lang="en" sz="1900">
                <a:solidFill>
                  <a:srgbClr val="242424"/>
                </a:solidFill>
              </a:rPr>
              <a:t>Using the open and read functions, we opened our code (accessed by copying the path), and read the information in each text file.</a:t>
            </a:r>
            <a:endParaRPr sz="1900">
              <a:solidFill>
                <a:srgbClr val="242424"/>
              </a:solidFill>
            </a:endParaRPr>
          </a:p>
        </p:txBody>
      </p:sp>
      <p:pic>
        <p:nvPicPr>
          <p:cNvPr id="114" name="Google Shape;114;p20"/>
          <p:cNvPicPr preferRelativeResize="0"/>
          <p:nvPr/>
        </p:nvPicPr>
        <p:blipFill>
          <a:blip r:embed="rId3">
            <a:alphaModFix/>
          </a:blip>
          <a:stretch>
            <a:fillRect/>
          </a:stretch>
        </p:blipFill>
        <p:spPr>
          <a:xfrm>
            <a:off x="311700" y="1150825"/>
            <a:ext cx="3448050" cy="609600"/>
          </a:xfrm>
          <a:prstGeom prst="rect">
            <a:avLst/>
          </a:prstGeom>
          <a:noFill/>
          <a:ln>
            <a:noFill/>
          </a:ln>
        </p:spPr>
      </p:pic>
      <p:pic>
        <p:nvPicPr>
          <p:cNvPr id="115" name="Google Shape;115;p20"/>
          <p:cNvPicPr preferRelativeResize="0"/>
          <p:nvPr/>
        </p:nvPicPr>
        <p:blipFill>
          <a:blip r:embed="rId4">
            <a:alphaModFix/>
          </a:blip>
          <a:stretch>
            <a:fillRect/>
          </a:stretch>
        </p:blipFill>
        <p:spPr>
          <a:xfrm>
            <a:off x="311700" y="2444413"/>
            <a:ext cx="7639050" cy="885825"/>
          </a:xfrm>
          <a:prstGeom prst="rect">
            <a:avLst/>
          </a:prstGeom>
          <a:noFill/>
          <a:ln>
            <a:noFill/>
          </a:ln>
        </p:spPr>
      </p:pic>
      <p:sp>
        <p:nvSpPr>
          <p:cNvPr id="116" name="Google Shape;116;p20"/>
          <p:cNvSpPr txBox="1"/>
          <p:nvPr/>
        </p:nvSpPr>
        <p:spPr>
          <a:xfrm>
            <a:off x="4369675" y="1158475"/>
            <a:ext cx="4369500" cy="5727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Font typeface="Proxima Nova"/>
              <a:buChar char="-"/>
            </a:pPr>
            <a:r>
              <a:rPr lang="en" sz="1800">
                <a:latin typeface="Proxima Nova"/>
                <a:ea typeface="Proxima Nova"/>
                <a:cs typeface="Proxima Nova"/>
                <a:sym typeface="Proxima Nova"/>
              </a:rPr>
              <a:t>First we mounted our drives.</a:t>
            </a:r>
            <a:endParaRPr sz="1800">
              <a:latin typeface="Proxima Nova"/>
              <a:ea typeface="Proxima Nova"/>
              <a:cs typeface="Proxima Nova"/>
              <a:sym typeface="Proxima Nova"/>
            </a:endParaRPr>
          </a:p>
        </p:txBody>
      </p:sp>
      <p:sp>
        <p:nvSpPr>
          <p:cNvPr id="117" name="Google Shape;117;p20"/>
          <p:cNvSpPr txBox="1"/>
          <p:nvPr/>
        </p:nvSpPr>
        <p:spPr>
          <a:xfrm>
            <a:off x="7696925" y="4663300"/>
            <a:ext cx="505800" cy="2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F</a:t>
            </a:r>
            <a:endParaRPr>
              <a:latin typeface="Proxima Nova"/>
              <a:ea typeface="Proxima Nova"/>
              <a:cs typeface="Proxima Nova"/>
              <a:sym typeface="Proxima Nov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B6D7A8"/>
        </a:solidFill>
      </p:bgPr>
    </p:bg>
    <p:spTree>
      <p:nvGrpSpPr>
        <p:cNvPr id="121" name="Shape 121"/>
        <p:cNvGrpSpPr/>
        <p:nvPr/>
      </p:nvGrpSpPr>
      <p:grpSpPr>
        <a:xfrm>
          <a:off x="0" y="0"/>
          <a:ext cx="0" cy="0"/>
          <a:chOff x="0" y="0"/>
          <a:chExt cx="0" cy="0"/>
        </a:xfrm>
      </p:grpSpPr>
      <p:sp>
        <p:nvSpPr>
          <p:cNvPr id="122" name="Google Shape;122;p2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Code</a:t>
            </a:r>
            <a:endParaRPr/>
          </a:p>
        </p:txBody>
      </p:sp>
      <p:pic>
        <p:nvPicPr>
          <p:cNvPr id="123" name="Google Shape;123;p21"/>
          <p:cNvPicPr preferRelativeResize="0"/>
          <p:nvPr/>
        </p:nvPicPr>
        <p:blipFill>
          <a:blip r:embed="rId3">
            <a:alphaModFix/>
          </a:blip>
          <a:stretch>
            <a:fillRect/>
          </a:stretch>
        </p:blipFill>
        <p:spPr>
          <a:xfrm>
            <a:off x="311700" y="1017725"/>
            <a:ext cx="3505200" cy="4114800"/>
          </a:xfrm>
          <a:prstGeom prst="rect">
            <a:avLst/>
          </a:prstGeom>
          <a:noFill/>
          <a:ln>
            <a:noFill/>
          </a:ln>
        </p:spPr>
      </p:pic>
      <p:pic>
        <p:nvPicPr>
          <p:cNvPr id="124" name="Google Shape;124;p21"/>
          <p:cNvPicPr preferRelativeResize="0"/>
          <p:nvPr/>
        </p:nvPicPr>
        <p:blipFill>
          <a:blip r:embed="rId4">
            <a:alphaModFix/>
          </a:blip>
          <a:stretch>
            <a:fillRect/>
          </a:stretch>
        </p:blipFill>
        <p:spPr>
          <a:xfrm>
            <a:off x="5958375" y="836608"/>
            <a:ext cx="2873925" cy="1838467"/>
          </a:xfrm>
          <a:prstGeom prst="rect">
            <a:avLst/>
          </a:prstGeom>
          <a:noFill/>
          <a:ln>
            <a:noFill/>
          </a:ln>
        </p:spPr>
      </p:pic>
      <p:sp>
        <p:nvSpPr>
          <p:cNvPr id="125" name="Google Shape;125;p21"/>
          <p:cNvSpPr txBox="1"/>
          <p:nvPr/>
        </p:nvSpPr>
        <p:spPr>
          <a:xfrm>
            <a:off x="3675075" y="1064075"/>
            <a:ext cx="2283300" cy="4022100"/>
          </a:xfrm>
          <a:prstGeom prst="rect">
            <a:avLst/>
          </a:prstGeom>
          <a:noFill/>
          <a:ln>
            <a:noFill/>
          </a:ln>
        </p:spPr>
        <p:txBody>
          <a:bodyPr anchorCtr="0" anchor="t" bIns="91425" lIns="91425" spcFirstLastPara="1" rIns="91425" wrap="square" tIns="91425">
            <a:noAutofit/>
          </a:bodyPr>
          <a:lstStyle/>
          <a:p>
            <a:pPr indent="-323850" lvl="0" marL="457200" rtl="0" algn="l">
              <a:spcBef>
                <a:spcPts val="0"/>
              </a:spcBef>
              <a:spcAft>
                <a:spcPts val="0"/>
              </a:spcAft>
              <a:buSzPts val="1500"/>
              <a:buFont typeface="Proxima Nova"/>
              <a:buChar char="●"/>
            </a:pPr>
            <a:r>
              <a:rPr lang="en" sz="1500">
                <a:latin typeface="Proxima Nova"/>
                <a:ea typeface="Proxima Nova"/>
                <a:cs typeface="Proxima Nova"/>
                <a:sym typeface="Proxima Nova"/>
              </a:rPr>
              <a:t>We defined our counters.</a:t>
            </a:r>
            <a:endParaRPr sz="1500">
              <a:latin typeface="Proxima Nova"/>
              <a:ea typeface="Proxima Nova"/>
              <a:cs typeface="Proxima Nova"/>
              <a:sym typeface="Proxima Nova"/>
            </a:endParaRPr>
          </a:p>
          <a:p>
            <a:pPr indent="0" lvl="0" marL="457200" rtl="0" algn="l">
              <a:spcBef>
                <a:spcPts val="0"/>
              </a:spcBef>
              <a:spcAft>
                <a:spcPts val="0"/>
              </a:spcAft>
              <a:buNone/>
            </a:pPr>
            <a:r>
              <a:t/>
            </a:r>
            <a:endParaRPr sz="1500">
              <a:latin typeface="Proxima Nova"/>
              <a:ea typeface="Proxima Nova"/>
              <a:cs typeface="Proxima Nova"/>
              <a:sym typeface="Proxima Nova"/>
            </a:endParaRPr>
          </a:p>
          <a:p>
            <a:pPr indent="-323850" lvl="0" marL="457200" rtl="0" algn="l">
              <a:spcBef>
                <a:spcPts val="0"/>
              </a:spcBef>
              <a:spcAft>
                <a:spcPts val="0"/>
              </a:spcAft>
              <a:buSzPts val="1500"/>
              <a:buFont typeface="Proxima Nova"/>
              <a:buChar char="●"/>
            </a:pPr>
            <a:r>
              <a:rPr lang="en" sz="1500">
                <a:latin typeface="Proxima Nova"/>
                <a:ea typeface="Proxima Nova"/>
                <a:cs typeface="Proxima Nova"/>
                <a:sym typeface="Proxima Nova"/>
              </a:rPr>
              <a:t>For each item in the enumerated list with an index of “c”, if the item in the other list was the same, it would add 1 to our similarity counter.</a:t>
            </a:r>
            <a:endParaRPr sz="1500">
              <a:latin typeface="Proxima Nova"/>
              <a:ea typeface="Proxima Nova"/>
              <a:cs typeface="Proxima Nova"/>
              <a:sym typeface="Proxima Nova"/>
            </a:endParaRPr>
          </a:p>
        </p:txBody>
      </p:sp>
      <p:sp>
        <p:nvSpPr>
          <p:cNvPr id="126" name="Google Shape;126;p21"/>
          <p:cNvSpPr/>
          <p:nvPr/>
        </p:nvSpPr>
        <p:spPr>
          <a:xfrm>
            <a:off x="8478700" y="2735525"/>
            <a:ext cx="448500" cy="1114200"/>
          </a:xfrm>
          <a:prstGeom prst="upArrow">
            <a:avLst>
              <a:gd fmla="val 50000" name="adj1"/>
              <a:gd fmla="val 50000" name="adj2"/>
            </a:avLst>
          </a:prstGeom>
          <a:solidFill>
            <a:srgbClr val="45818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1"/>
          <p:cNvSpPr txBox="1"/>
          <p:nvPr/>
        </p:nvSpPr>
        <p:spPr>
          <a:xfrm>
            <a:off x="5561025" y="3726275"/>
            <a:ext cx="3385500" cy="1359900"/>
          </a:xfrm>
          <a:prstGeom prst="rect">
            <a:avLst/>
          </a:prstGeom>
          <a:noFill/>
          <a:ln>
            <a:noFill/>
          </a:ln>
        </p:spPr>
        <p:txBody>
          <a:bodyPr anchorCtr="0" anchor="t" bIns="91425" lIns="91425" spcFirstLastPara="1" rIns="91425" wrap="square" tIns="91425">
            <a:noAutofit/>
          </a:bodyPr>
          <a:lstStyle/>
          <a:p>
            <a:pPr indent="-330200" lvl="0" marL="457200" rtl="0" algn="l">
              <a:spcBef>
                <a:spcPts val="0"/>
              </a:spcBef>
              <a:spcAft>
                <a:spcPts val="0"/>
              </a:spcAft>
              <a:buSzPts val="1600"/>
              <a:buFont typeface="Proxima Nova"/>
              <a:buChar char="-"/>
            </a:pPr>
            <a:r>
              <a:rPr lang="en" sz="1600">
                <a:latin typeface="Proxima Nova"/>
                <a:ea typeface="Proxima Nova"/>
                <a:cs typeface="Proxima Nova"/>
                <a:sym typeface="Proxima Nova"/>
              </a:rPr>
              <a:t>To find the percent similarity, the formula is multiply the # of </a:t>
            </a:r>
            <a:r>
              <a:rPr lang="en" sz="1600">
                <a:latin typeface="Proxima Nova"/>
                <a:ea typeface="Proxima Nova"/>
                <a:cs typeface="Proxima Nova"/>
                <a:sym typeface="Proxima Nova"/>
              </a:rPr>
              <a:t>similarities</a:t>
            </a:r>
            <a:r>
              <a:rPr lang="en" sz="1600">
                <a:latin typeface="Proxima Nova"/>
                <a:ea typeface="Proxima Nova"/>
                <a:cs typeface="Proxima Nova"/>
                <a:sym typeface="Proxima Nova"/>
              </a:rPr>
              <a:t> by 100, then divide by the total # of items in the list that was enumerated.</a:t>
            </a:r>
            <a:endParaRPr sz="1600">
              <a:latin typeface="Proxima Nova"/>
              <a:ea typeface="Proxima Nova"/>
              <a:cs typeface="Proxima Nova"/>
              <a:sym typeface="Proxima Nova"/>
            </a:endParaRPr>
          </a:p>
        </p:txBody>
      </p:sp>
      <p:sp>
        <p:nvSpPr>
          <p:cNvPr id="128" name="Google Shape;128;p21"/>
          <p:cNvSpPr txBox="1"/>
          <p:nvPr/>
        </p:nvSpPr>
        <p:spPr>
          <a:xfrm>
            <a:off x="4058225" y="4823650"/>
            <a:ext cx="715500" cy="31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Z</a:t>
            </a:r>
            <a:endParaRPr>
              <a:latin typeface="Proxima Nova"/>
              <a:ea typeface="Proxima Nova"/>
              <a:cs typeface="Proxima Nova"/>
              <a:sym typeface="Proxima Nova"/>
            </a:endParaRPr>
          </a:p>
        </p:txBody>
      </p:sp>
      <p:pic>
        <p:nvPicPr>
          <p:cNvPr id="129" name="Google Shape;129;p21"/>
          <p:cNvPicPr preferRelativeResize="0"/>
          <p:nvPr/>
        </p:nvPicPr>
        <p:blipFill>
          <a:blip r:embed="rId5">
            <a:alphaModFix/>
          </a:blip>
          <a:stretch>
            <a:fillRect/>
          </a:stretch>
        </p:blipFill>
        <p:spPr>
          <a:xfrm>
            <a:off x="6110775" y="2827475"/>
            <a:ext cx="2068337" cy="746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